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4" r:id="rId4"/>
    <p:sldId id="265" r:id="rId5"/>
    <p:sldId id="266" r:id="rId6"/>
    <p:sldId id="261" r:id="rId7"/>
    <p:sldId id="257" r:id="rId8"/>
    <p:sldId id="258" r:id="rId9"/>
    <p:sldId id="259" r:id="rId10"/>
    <p:sldId id="260" r:id="rId11"/>
    <p:sldId id="262" r:id="rId12"/>
    <p:sldId id="269" r:id="rId13"/>
    <p:sldId id="271" r:id="rId14"/>
    <p:sldId id="27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FFF99"/>
    <a:srgbClr val="FF9999"/>
    <a:srgbClr val="D8D7BB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Complaints: Received, Resolved</a:t>
            </a:r>
            <a:r>
              <a:rPr lang="en-US" baseline="0" dirty="0"/>
              <a:t> &amp; Pending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3334915540631868"/>
          <c:y val="0.11549999289493154"/>
          <c:w val="0.75239975757850264"/>
          <c:h val="0.707989252707354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Complaints Received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</c:v>
                </c:pt>
                <c:pt idx="1">
                  <c:v>FY25 Q4</c:v>
                </c:pt>
                <c:pt idx="2">
                  <c:v>FY26 Q1</c:v>
                </c:pt>
                <c:pt idx="3">
                  <c:v>FY26 Q2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232</c:v>
                </c:pt>
                <c:pt idx="1">
                  <c:v>244</c:v>
                </c:pt>
                <c:pt idx="2">
                  <c:v>230</c:v>
                </c:pt>
                <c:pt idx="3">
                  <c:v>271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87-4A55-A0A5-6F9D227416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Complaints Resolved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</c:v>
                </c:pt>
                <c:pt idx="1">
                  <c:v>FY25 Q4</c:v>
                </c:pt>
                <c:pt idx="2">
                  <c:v>FY26 Q1</c:v>
                </c:pt>
                <c:pt idx="3">
                  <c:v>FY26 Q2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171</c:v>
                </c:pt>
                <c:pt idx="1">
                  <c:v>182</c:v>
                </c:pt>
                <c:pt idx="2">
                  <c:v>160</c:v>
                </c:pt>
                <c:pt idx="3">
                  <c:v>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187-4A55-A0A5-6F9D227416D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51197472"/>
        <c:axId val="25081912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Total Pending Complaints</c:v>
                </c:pt>
              </c:strCache>
            </c:strRef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</c:v>
                </c:pt>
                <c:pt idx="1">
                  <c:v>FY25 Q4</c:v>
                </c:pt>
                <c:pt idx="2">
                  <c:v>FY26 Q1</c:v>
                </c:pt>
                <c:pt idx="3">
                  <c:v>FY26 Q2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682</c:v>
                </c:pt>
                <c:pt idx="1">
                  <c:v>747</c:v>
                </c:pt>
                <c:pt idx="2">
                  <c:v>818</c:v>
                </c:pt>
                <c:pt idx="3">
                  <c:v>945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DC3-4120-AB41-39EA6C8038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1197472"/>
        <c:axId val="250819120"/>
      </c:lineChart>
      <c:catAx>
        <c:axId val="151197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819120"/>
        <c:crosses val="autoZero"/>
        <c:auto val="1"/>
        <c:lblAlgn val="ctr"/>
        <c:lblOffset val="100"/>
        <c:noMultiLvlLbl val="0"/>
      </c:catAx>
      <c:valAx>
        <c:axId val="25081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1974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accent2">
        <a:lumMod val="20000"/>
        <a:lumOff val="8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n>
                  <a:solidFill>
                    <a:schemeClr val="tx1"/>
                  </a:solidFill>
                </a:ln>
              </a:rPr>
              <a:t>Under Compliance</a:t>
            </a:r>
          </a:p>
        </c:rich>
      </c:tx>
      <c:layout>
        <c:manualLayout>
          <c:xMode val="edge"/>
          <c:yMode val="edge"/>
          <c:x val="0.39396087598425195"/>
          <c:y val="1.406249913493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8433379956408242E-2"/>
          <c:y val="0.1032068406094095"/>
          <c:w val="0.87704217695291331"/>
          <c:h val="0.6734427489269962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Q3-56</c:v>
                </c:pt>
                <c:pt idx="1">
                  <c:v>FY25 Q4-66</c:v>
                </c:pt>
                <c:pt idx="2">
                  <c:v>FY26 Q1-64</c:v>
                </c:pt>
                <c:pt idx="3">
                  <c:v>FY26 Q2-62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29</c:v>
                </c:pt>
                <c:pt idx="1">
                  <c:v>32</c:v>
                </c:pt>
                <c:pt idx="2">
                  <c:v>33</c:v>
                </c:pt>
                <c:pt idx="3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0-4BF3-AA1A-987060AB93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Q3-56</c:v>
                </c:pt>
                <c:pt idx="1">
                  <c:v>FY25 Q4-66</c:v>
                </c:pt>
                <c:pt idx="2">
                  <c:v>FY26 Q1-64</c:v>
                </c:pt>
                <c:pt idx="3">
                  <c:v>FY26 Q2-62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11</c:v>
                </c:pt>
                <c:pt idx="1">
                  <c:v>11</c:v>
                </c:pt>
                <c:pt idx="2">
                  <c:v>11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80-4BF3-AA1A-987060AB93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MFT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Q3-56</c:v>
                </c:pt>
                <c:pt idx="1">
                  <c:v>FY25 Q4-66</c:v>
                </c:pt>
                <c:pt idx="2">
                  <c:v>FY26 Q1-64</c:v>
                </c:pt>
                <c:pt idx="3">
                  <c:v>FY26 Q2-62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10</c:v>
                </c:pt>
                <c:pt idx="2">
                  <c:v>8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80-4BF3-AA1A-987060AB93A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PSY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Q3-56</c:v>
                </c:pt>
                <c:pt idx="1">
                  <c:v>FY25 Q4-66</c:v>
                </c:pt>
                <c:pt idx="2">
                  <c:v>FY26 Q1-64</c:v>
                </c:pt>
                <c:pt idx="3">
                  <c:v>FY26 Q2-62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10</c:v>
                </c:pt>
                <c:pt idx="1">
                  <c:v>13</c:v>
                </c:pt>
                <c:pt idx="2">
                  <c:v>12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80-4BF3-AA1A-987060AB93A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8445232"/>
        <c:axId val="139664544"/>
      </c:barChart>
      <c:catAx>
        <c:axId val="148445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664544"/>
        <c:crosses val="autoZero"/>
        <c:auto val="1"/>
        <c:lblAlgn val="ctr"/>
        <c:lblOffset val="100"/>
        <c:noMultiLvlLbl val="0"/>
      </c:catAx>
      <c:valAx>
        <c:axId val="139664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44523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aseline="0" dirty="0"/>
              <a:t>New Licensees vs. New Complaints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Psy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19</c:v>
                </c:pt>
                <c:pt idx="1">
                  <c:v>115</c:v>
                </c:pt>
                <c:pt idx="2">
                  <c:v>179</c:v>
                </c:pt>
                <c:pt idx="3">
                  <c:v>60</c:v>
                </c:pt>
                <c:pt idx="4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C5-4798-8028-3D064B758A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Psy Comp.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19</c:v>
                </c:pt>
                <c:pt idx="1">
                  <c:v>35</c:v>
                </c:pt>
                <c:pt idx="2">
                  <c:v>30</c:v>
                </c:pt>
                <c:pt idx="3">
                  <c:v>31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C5-4798-8028-3D064B758A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MFT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67</c:v>
                </c:pt>
                <c:pt idx="1">
                  <c:v>89</c:v>
                </c:pt>
                <c:pt idx="2">
                  <c:v>57</c:v>
                </c:pt>
                <c:pt idx="3">
                  <c:v>66</c:v>
                </c:pt>
                <c:pt idx="4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C5-4798-8028-3D064B758AD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MFT Comp.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11</c:v>
                </c:pt>
                <c:pt idx="1">
                  <c:v>24</c:v>
                </c:pt>
                <c:pt idx="2">
                  <c:v>18</c:v>
                </c:pt>
                <c:pt idx="3">
                  <c:v>18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C5-4798-8028-3D064B758AD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LPC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699</c:v>
                </c:pt>
                <c:pt idx="1">
                  <c:v>770</c:v>
                </c:pt>
                <c:pt idx="2">
                  <c:v>854</c:v>
                </c:pt>
                <c:pt idx="3">
                  <c:v>677</c:v>
                </c:pt>
                <c:pt idx="4">
                  <c:v>804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C5-4798-8028-3D064B758AD4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LPC Comp.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Sheet1!$G$2:$G$6</c:f>
              <c:numCache>
                <c:formatCode>General</c:formatCode>
                <c:ptCount val="5"/>
                <c:pt idx="0">
                  <c:v>100</c:v>
                </c:pt>
                <c:pt idx="1">
                  <c:v>131</c:v>
                </c:pt>
                <c:pt idx="2">
                  <c:v>146</c:v>
                </c:pt>
                <c:pt idx="3">
                  <c:v>138</c:v>
                </c:pt>
                <c:pt idx="4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4C5-4798-8028-3D064B758AD4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SW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Sheet1!$H$2:$H$6</c:f>
              <c:numCache>
                <c:formatCode>General</c:formatCode>
                <c:ptCount val="5"/>
                <c:pt idx="0">
                  <c:v>368</c:v>
                </c:pt>
                <c:pt idx="1">
                  <c:v>636</c:v>
                </c:pt>
                <c:pt idx="2">
                  <c:v>504</c:v>
                </c:pt>
                <c:pt idx="3">
                  <c:v>608</c:v>
                </c:pt>
                <c:pt idx="4">
                  <c:v>514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4C5-4798-8028-3D064B758AD4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SW Comp.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Sheet1!$I$2:$I$6</c:f>
              <c:numCache>
                <c:formatCode>General</c:formatCode>
                <c:ptCount val="5"/>
                <c:pt idx="0">
                  <c:v>27</c:v>
                </c:pt>
                <c:pt idx="1">
                  <c:v>42</c:v>
                </c:pt>
                <c:pt idx="2">
                  <c:v>50</c:v>
                </c:pt>
                <c:pt idx="3">
                  <c:v>43</c:v>
                </c:pt>
                <c:pt idx="4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4C5-4798-8028-3D064B758A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8084383"/>
        <c:axId val="718074303"/>
      </c:barChart>
      <c:catAx>
        <c:axId val="7180843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8074303"/>
        <c:crosses val="autoZero"/>
        <c:auto val="1"/>
        <c:lblAlgn val="ctr"/>
        <c:lblOffset val="100"/>
        <c:noMultiLvlLbl val="0"/>
      </c:catAx>
      <c:valAx>
        <c:axId val="7180743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80843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aseline="0" dirty="0"/>
              <a:t>Percentage of New Licensees and Complaints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Psy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1.647875108412836E-2</c:v>
                </c:pt>
                <c:pt idx="1">
                  <c:v>7.1428571428571425E-2</c:v>
                </c:pt>
                <c:pt idx="2">
                  <c:v>0.1122961104140527</c:v>
                </c:pt>
                <c:pt idx="3">
                  <c:v>4.2523033309709427E-2</c:v>
                </c:pt>
                <c:pt idx="4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C5-4798-8028-3D064B758A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Psy Comp.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0.12101910828025478</c:v>
                </c:pt>
                <c:pt idx="1">
                  <c:v>0.15086206896551724</c:v>
                </c:pt>
                <c:pt idx="2">
                  <c:v>0.12295081967213115</c:v>
                </c:pt>
                <c:pt idx="3">
                  <c:v>0.13478260869565217</c:v>
                </c:pt>
                <c:pt idx="4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C5-4798-8028-3D064B758A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MFT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5.8109280138768434E-2</c:v>
                </c:pt>
                <c:pt idx="1">
                  <c:v>5.5279503105590065E-2</c:v>
                </c:pt>
                <c:pt idx="2">
                  <c:v>3.5759096612296114E-2</c:v>
                </c:pt>
                <c:pt idx="3">
                  <c:v>4.6775336640680371E-2</c:v>
                </c:pt>
                <c:pt idx="4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C5-4798-8028-3D064B758AD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MFT Comp.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7.0063694267515922E-2</c:v>
                </c:pt>
                <c:pt idx="1">
                  <c:v>0.10344827586206896</c:v>
                </c:pt>
                <c:pt idx="2">
                  <c:v>7.3770491803278687E-2</c:v>
                </c:pt>
                <c:pt idx="3">
                  <c:v>7.8260869565217397E-2</c:v>
                </c:pt>
                <c:pt idx="4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C5-4798-8028-3D064B758AD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LPC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Sheet1!$F$2:$F$6</c:f>
              <c:numCache>
                <c:formatCode>0%</c:formatCode>
                <c:ptCount val="5"/>
                <c:pt idx="0">
                  <c:v>0.60624457935819598</c:v>
                </c:pt>
                <c:pt idx="1">
                  <c:v>0.47826086956521741</c:v>
                </c:pt>
                <c:pt idx="2">
                  <c:v>0.53575909661229615</c:v>
                </c:pt>
                <c:pt idx="3">
                  <c:v>0.47980155917788803</c:v>
                </c:pt>
                <c:pt idx="4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C5-4798-8028-3D064B758AD4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LPC Comp.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Sheet1!$G$2:$G$6</c:f>
              <c:numCache>
                <c:formatCode>0%</c:formatCode>
                <c:ptCount val="5"/>
                <c:pt idx="0">
                  <c:v>0.63694267515923564</c:v>
                </c:pt>
                <c:pt idx="1">
                  <c:v>0.56465517241379315</c:v>
                </c:pt>
                <c:pt idx="2">
                  <c:v>0.59836065573770492</c:v>
                </c:pt>
                <c:pt idx="3">
                  <c:v>0.6</c:v>
                </c:pt>
                <c:pt idx="4">
                  <c:v>0.57999999999999996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4C5-4798-8028-3D064B758AD4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SW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Sheet1!$H$2:$H$6</c:f>
              <c:numCache>
                <c:formatCode>0%</c:formatCode>
                <c:ptCount val="5"/>
                <c:pt idx="0">
                  <c:v>0.31916738941890721</c:v>
                </c:pt>
                <c:pt idx="1">
                  <c:v>0.3950310559006211</c:v>
                </c:pt>
                <c:pt idx="2">
                  <c:v>0.31618569636135507</c:v>
                </c:pt>
                <c:pt idx="3">
                  <c:v>0.43090007087172216</c:v>
                </c:pt>
                <c:pt idx="4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4C5-4798-8028-3D064B758AD4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SW Comp.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Sheet1!$I$2:$I$6</c:f>
              <c:numCache>
                <c:formatCode>0%</c:formatCode>
                <c:ptCount val="5"/>
                <c:pt idx="0">
                  <c:v>0.17197452229299362</c:v>
                </c:pt>
                <c:pt idx="1">
                  <c:v>0.18103448275862069</c:v>
                </c:pt>
                <c:pt idx="2">
                  <c:v>0.20491803278688525</c:v>
                </c:pt>
                <c:pt idx="3">
                  <c:v>0.18695652173913044</c:v>
                </c:pt>
                <c:pt idx="4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4C5-4798-8028-3D064B758A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8084383"/>
        <c:axId val="718074303"/>
      </c:barChart>
      <c:catAx>
        <c:axId val="7180843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8074303"/>
        <c:crosses val="autoZero"/>
        <c:auto val="1"/>
        <c:lblAlgn val="ctr"/>
        <c:lblOffset val="100"/>
        <c:noMultiLvlLbl val="0"/>
      </c:catAx>
      <c:valAx>
        <c:axId val="7180743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80843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Total number of Licenses</a:t>
            </a:r>
          </a:p>
        </c:rich>
      </c:tx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Psy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11904</c:v>
                </c:pt>
                <c:pt idx="1">
                  <c:v>12019</c:v>
                </c:pt>
                <c:pt idx="2">
                  <c:v>12198</c:v>
                </c:pt>
                <c:pt idx="3">
                  <c:v>12258</c:v>
                </c:pt>
                <c:pt idx="4">
                  <c:v>12290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D8-460C-B022-648F5D3D9B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MFT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5328</c:v>
                </c:pt>
                <c:pt idx="1">
                  <c:v>5417</c:v>
                </c:pt>
                <c:pt idx="2">
                  <c:v>5474</c:v>
                </c:pt>
                <c:pt idx="3">
                  <c:v>5540</c:v>
                </c:pt>
                <c:pt idx="4">
                  <c:v>5629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D8-460C-B022-648F5D3D9B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LPC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38936</c:v>
                </c:pt>
                <c:pt idx="1">
                  <c:v>39706</c:v>
                </c:pt>
                <c:pt idx="2">
                  <c:v>40560</c:v>
                </c:pt>
                <c:pt idx="3">
                  <c:v>41237</c:v>
                </c:pt>
                <c:pt idx="4">
                  <c:v>42041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D8-460C-B022-648F5D3D9B9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SW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34158</c:v>
                </c:pt>
                <c:pt idx="1">
                  <c:v>34794</c:v>
                </c:pt>
                <c:pt idx="2">
                  <c:v>35295</c:v>
                </c:pt>
                <c:pt idx="3">
                  <c:v>35907</c:v>
                </c:pt>
                <c:pt idx="4">
                  <c:v>36386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0D8-460C-B022-648F5D3D9B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806506816"/>
        <c:axId val="806508736"/>
      </c:barChart>
      <c:lineChart>
        <c:grouping val="standard"/>
        <c:varyColors val="0"/>
        <c:ser>
          <c:idx val="4"/>
          <c:order val="4"/>
          <c:tx>
            <c:strRef>
              <c:f>Sheet1!$F$1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0884709160570831E-3"/>
                  <c:y val="-1.97565987039671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0D8-460C-B022-648F5D3D9B93}"/>
                </c:ext>
              </c:extLst>
            </c:dLbl>
            <c:dLbl>
              <c:idx val="1"/>
              <c:layout>
                <c:manualLayout>
                  <c:x val="-1.0884709160572028E-3"/>
                  <c:y val="-2.3707918444760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0D8-460C-B022-648F5D3D9B93}"/>
                </c:ext>
              </c:extLst>
            </c:dLbl>
            <c:dLbl>
              <c:idx val="2"/>
              <c:layout>
                <c:manualLayout>
                  <c:x val="7.9820278420188048E-17"/>
                  <c:y val="-2.5683578315157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0D8-460C-B022-648F5D3D9B93}"/>
                </c:ext>
              </c:extLst>
            </c:dLbl>
            <c:dLbl>
              <c:idx val="3"/>
              <c:layout>
                <c:manualLayout>
                  <c:x val="-1.6327063740856844E-2"/>
                  <c:y val="-1.7780938833570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0D8-460C-B022-648F5D3D9B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90326</c:v>
                </c:pt>
                <c:pt idx="1">
                  <c:v>91936</c:v>
                </c:pt>
                <c:pt idx="2">
                  <c:v>93527</c:v>
                </c:pt>
                <c:pt idx="3">
                  <c:v>94942</c:v>
                </c:pt>
                <c:pt idx="4">
                  <c:v>96329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0D8-460C-B022-648F5D3D9B9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06506816"/>
        <c:axId val="806508736"/>
      </c:lineChart>
      <c:catAx>
        <c:axId val="806506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6508736"/>
        <c:crosses val="autoZero"/>
        <c:auto val="1"/>
        <c:lblAlgn val="ctr"/>
        <c:lblOffset val="100"/>
        <c:noMultiLvlLbl val="0"/>
      </c:catAx>
      <c:valAx>
        <c:axId val="806508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650681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n>
            <a:solidFill>
              <a:schemeClr val="tx1"/>
            </a:solidFill>
          </a:ln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ln>
                  <a:solidFill>
                    <a:schemeClr val="accent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New Complaints Received by Board During Q2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ln>
                <a:solidFill>
                  <a:schemeClr val="accent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gradFill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  <a:gs pos="0">
                    <a:schemeClr val="accent1">
                      <a:lumMod val="30000"/>
                      <a:lumOff val="7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PSY</c:v>
                </c:pt>
                <c:pt idx="1">
                  <c:v>MFT</c:v>
                </c:pt>
                <c:pt idx="2">
                  <c:v>SW</c:v>
                </c:pt>
                <c:pt idx="3">
                  <c:v>LPC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41</c:v>
                </c:pt>
                <c:pt idx="1">
                  <c:v>13</c:v>
                </c:pt>
                <c:pt idx="2">
                  <c:v>60</c:v>
                </c:pt>
                <c:pt idx="3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DC-4F01-BFCC-8EA8229EEF8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94771887"/>
        <c:axId val="494774767"/>
      </c:barChart>
      <c:catAx>
        <c:axId val="49477188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4774767"/>
        <c:crosses val="autoZero"/>
        <c:auto val="1"/>
        <c:lblAlgn val="ctr"/>
        <c:lblOffset val="100"/>
        <c:noMultiLvlLbl val="0"/>
      </c:catAx>
      <c:valAx>
        <c:axId val="49477476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accent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4771887"/>
        <c:crosses val="autoZero"/>
        <c:crossBetween val="between"/>
      </c:valAx>
      <c:spPr>
        <a:gradFill flip="none" rotWithShape="1">
          <a:gsLst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>
      <a:gsLst>
        <a:gs pos="0">
          <a:schemeClr val="accent1">
            <a:lumMod val="5000"/>
            <a:lumOff val="95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  <a:ln>
      <a:gradFill>
        <a:gsLst>
          <a:gs pos="0">
            <a:schemeClr val="accent1">
              <a:lumMod val="5000"/>
              <a:lumOff val="95000"/>
            </a:schemeClr>
          </a:gs>
          <a:gs pos="74000">
            <a:schemeClr val="accent1">
              <a:lumMod val="45000"/>
              <a:lumOff val="55000"/>
            </a:schemeClr>
          </a:gs>
          <a:gs pos="83000">
            <a:schemeClr val="accent1">
              <a:lumMod val="45000"/>
              <a:lumOff val="55000"/>
            </a:schemeClr>
          </a:gs>
          <a:gs pos="100000">
            <a:schemeClr val="accent1">
              <a:lumMod val="30000"/>
              <a:lumOff val="70000"/>
            </a:schemeClr>
          </a:gs>
        </a:gsLst>
        <a:lin ang="5400000" scaled="1"/>
      </a:gradFill>
    </a:ln>
    <a:effectLst/>
  </c:spPr>
  <c:txPr>
    <a:bodyPr/>
    <a:lstStyle/>
    <a:p>
      <a:pPr>
        <a:defRPr>
          <a:ln>
            <a:solidFill>
              <a:schemeClr val="accent1"/>
            </a:solidFill>
          </a:ln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ln>
                  <a:solidFill>
                    <a:schemeClr val="tx1"/>
                  </a:solidFill>
                </a:ln>
              </a:rPr>
              <a:t>Complaints Received by Board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PSY-Received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19</c:v>
                </c:pt>
                <c:pt idx="1">
                  <c:v>35</c:v>
                </c:pt>
                <c:pt idx="2">
                  <c:v>30</c:v>
                </c:pt>
                <c:pt idx="3">
                  <c:v>31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F3-4F3F-B52C-08622198A4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SW-Received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27</c:v>
                </c:pt>
                <c:pt idx="1">
                  <c:v>42</c:v>
                </c:pt>
                <c:pt idx="2">
                  <c:v>50</c:v>
                </c:pt>
                <c:pt idx="3">
                  <c:v>43</c:v>
                </c:pt>
                <c:pt idx="4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F3-4F3F-B52C-08622198A4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MFT-Received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966319482944068E-17"/>
                  <c:y val="4.064394641683725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DF3-4F3F-B52C-08622198A4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11</c:v>
                </c:pt>
                <c:pt idx="1">
                  <c:v>24</c:v>
                </c:pt>
                <c:pt idx="2">
                  <c:v>18</c:v>
                </c:pt>
                <c:pt idx="3">
                  <c:v>18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F3-4F3F-B52C-08622198A45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LPC-Received </c:v>
                </c:pt>
              </c:strCache>
            </c:strRef>
          </c:tx>
          <c:spPr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ln>
                        <a:solidFill>
                          <a:schemeClr val="tx1"/>
                        </a:solidFill>
                      </a:ln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C92E-4E9E-AEF3-17E55A4D9A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100</c:v>
                </c:pt>
                <c:pt idx="1">
                  <c:v>131</c:v>
                </c:pt>
                <c:pt idx="2">
                  <c:v>146</c:v>
                </c:pt>
                <c:pt idx="3">
                  <c:v>138</c:v>
                </c:pt>
                <c:pt idx="4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F3-4F3F-B52C-08622198A45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100"/>
        <c:axId val="806278480"/>
        <c:axId val="806278960"/>
      </c:barChart>
      <c:catAx>
        <c:axId val="806278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6278960"/>
        <c:crosses val="autoZero"/>
        <c:auto val="1"/>
        <c:lblAlgn val="ctr"/>
        <c:lblOffset val="100"/>
        <c:noMultiLvlLbl val="0"/>
      </c:catAx>
      <c:valAx>
        <c:axId val="806278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62784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Complaints Resolved by Board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PSY-Resolved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0"/>
                  <c:y val="-4.349698049921409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94-4073-96FA-99FDB036EE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bg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14</c:v>
                </c:pt>
                <c:pt idx="1">
                  <c:v>24</c:v>
                </c:pt>
                <c:pt idx="2">
                  <c:v>11</c:v>
                </c:pt>
                <c:pt idx="3">
                  <c:v>16</c:v>
                </c:pt>
                <c:pt idx="4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9D-434D-A899-864F9FB53B7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MFT-Resolved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4.3301290378453278E-3"/>
                  <c:y val="-1.67817937514272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94-4073-96FA-99FDB036EE51}"/>
                </c:ext>
              </c:extLst>
            </c:dLbl>
            <c:dLbl>
              <c:idx val="3"/>
              <c:layout>
                <c:manualLayout>
                  <c:x val="0"/>
                  <c:y val="-7.2541970935581483E-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B94-4073-96FA-99FDB036EE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bg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15</c:v>
                </c:pt>
                <c:pt idx="1">
                  <c:v>7</c:v>
                </c:pt>
                <c:pt idx="2">
                  <c:v>20</c:v>
                </c:pt>
                <c:pt idx="3">
                  <c:v>6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9D-434D-A899-864F9FB53B7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SW-Resolved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bg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48</c:v>
                </c:pt>
                <c:pt idx="1">
                  <c:v>31</c:v>
                </c:pt>
                <c:pt idx="2">
                  <c:v>52</c:v>
                </c:pt>
                <c:pt idx="3">
                  <c:v>30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9D-434D-A899-864F9FB53B7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LPC-Resolved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rgbClr val="FF9999"/>
              </a:solidFill>
            </a:ln>
            <a:effectLst/>
          </c:spPr>
          <c:invertIfNegative val="0"/>
          <c:dLbls>
            <c:spPr>
              <a:noFill/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bg1"/>
                      </a:solidFill>
                    </a:ln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FY25 Q2</c:v>
                </c:pt>
                <c:pt idx="1">
                  <c:v>FY25 Q3</c:v>
                </c:pt>
                <c:pt idx="2">
                  <c:v>FY25 Q4</c:v>
                </c:pt>
                <c:pt idx="3">
                  <c:v>FY26 Q1</c:v>
                </c:pt>
                <c:pt idx="4">
                  <c:v>FY26 Q2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118</c:v>
                </c:pt>
                <c:pt idx="1">
                  <c:v>109</c:v>
                </c:pt>
                <c:pt idx="2">
                  <c:v>99</c:v>
                </c:pt>
                <c:pt idx="3">
                  <c:v>108</c:v>
                </c:pt>
                <c:pt idx="4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B9D-434D-A899-864F9FB53B7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48204383"/>
        <c:axId val="948204863"/>
      </c:barChart>
      <c:catAx>
        <c:axId val="9482043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8204863"/>
        <c:crosses val="autoZero"/>
        <c:auto val="1"/>
        <c:lblAlgn val="ctr"/>
        <c:lblOffset val="100"/>
        <c:noMultiLvlLbl val="0"/>
      </c:catAx>
      <c:valAx>
        <c:axId val="9482048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8204383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rect">
              <a:fillToRect l="100000" t="100000"/>
            </a:path>
            <a:tileRect r="-100000" b="-100000"/>
          </a:gradFill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accent4">
            <a:lumMod val="5000"/>
            <a:lumOff val="95000"/>
          </a:schemeClr>
        </a:gs>
        <a:gs pos="74000">
          <a:schemeClr val="accent4">
            <a:lumMod val="45000"/>
            <a:lumOff val="55000"/>
          </a:schemeClr>
        </a:gs>
        <a:gs pos="83000">
          <a:schemeClr val="accent4">
            <a:lumMod val="45000"/>
            <a:lumOff val="55000"/>
          </a:schemeClr>
        </a:gs>
        <a:gs pos="100000">
          <a:schemeClr val="accent4">
            <a:lumMod val="30000"/>
            <a:lumOff val="70000"/>
          </a:schemeClr>
        </a:gs>
      </a:gsLst>
      <a:lin ang="5400000" scaled="1"/>
      <a:tileRect/>
    </a:gradFill>
    <a:ln cap="flat">
      <a:gradFill flip="none" rotWithShape="1">
        <a:gsLst>
          <a:gs pos="0">
            <a:schemeClr val="accent4">
              <a:lumMod val="2000"/>
              <a:lumOff val="98000"/>
            </a:schemeClr>
          </a:gs>
          <a:gs pos="74000">
            <a:schemeClr val="accent4">
              <a:lumMod val="45000"/>
              <a:lumOff val="55000"/>
            </a:schemeClr>
          </a:gs>
          <a:gs pos="83000">
            <a:schemeClr val="accent4">
              <a:lumMod val="45000"/>
              <a:lumOff val="55000"/>
            </a:schemeClr>
          </a:gs>
          <a:gs pos="100000">
            <a:schemeClr val="accent4">
              <a:lumMod val="30000"/>
              <a:lumOff val="70000"/>
            </a:schemeClr>
          </a:gs>
        </a:gsLst>
        <a:path path="shape">
          <a:fillToRect l="50000" t="50000" r="50000" b="50000"/>
        </a:path>
        <a:tileRect/>
      </a:gradFill>
    </a:ln>
    <a:effectLst/>
  </c:spPr>
  <c:txPr>
    <a:bodyPr/>
    <a:lstStyle/>
    <a:p>
      <a:pPr>
        <a:defRPr>
          <a:ln>
            <a:solidFill>
              <a:schemeClr val="tx1"/>
            </a:solidFill>
          </a:ln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>
                <a:ln>
                  <a:solidFill>
                    <a:schemeClr val="tx1"/>
                  </a:solidFill>
                </a:ln>
              </a:rPr>
              <a:t>Pending</a:t>
            </a:r>
            <a:r>
              <a:rPr lang="en-US" b="1" baseline="0" dirty="0">
                <a:ln>
                  <a:solidFill>
                    <a:schemeClr val="tx1"/>
                  </a:solidFill>
                </a:ln>
              </a:rPr>
              <a:t> Complaints by Fiscal Year</a:t>
            </a:r>
            <a:endParaRPr lang="en-US" b="1" dirty="0">
              <a:ln>
                <a:solidFill>
                  <a:schemeClr val="tx1"/>
                </a:solidFill>
              </a:ln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5475147637795271E-2"/>
          <c:y val="0.10789443233917125"/>
          <c:w val="0.88733735236220468"/>
          <c:h val="0.56926602059141118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FY 26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FY25 Q3-682</c:v>
                </c:pt>
                <c:pt idx="1">
                  <c:v>FY25 Q4-747</c:v>
                </c:pt>
                <c:pt idx="2">
                  <c:v>FY26 Q1-818</c:v>
                </c:pt>
                <c:pt idx="3">
                  <c:v>FY26 Q2-945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222</c:v>
                </c:pt>
                <c:pt idx="3">
                  <c:v>448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DF-401A-9F79-67579F67D2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FY 25</c:v>
                </c:pt>
              </c:strCache>
            </c:strRef>
          </c:tx>
          <c:spPr>
            <a:solidFill>
              <a:schemeClr val="accent2"/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FY25 Q3-682</c:v>
                </c:pt>
                <c:pt idx="1">
                  <c:v>FY25 Q4-747</c:v>
                </c:pt>
                <c:pt idx="2">
                  <c:v>FY26 Q1-818</c:v>
                </c:pt>
                <c:pt idx="3">
                  <c:v>FY26 Q2-945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405</c:v>
                </c:pt>
                <c:pt idx="1">
                  <c:v>525</c:v>
                </c:pt>
                <c:pt idx="2">
                  <c:v>422</c:v>
                </c:pt>
                <c:pt idx="3">
                  <c:v>359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DF-401A-9F79-67579F67D2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FY 24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FY25 Q3-682</c:v>
                </c:pt>
                <c:pt idx="1">
                  <c:v>FY25 Q4-747</c:v>
                </c:pt>
                <c:pt idx="2">
                  <c:v>FY26 Q1-818</c:v>
                </c:pt>
                <c:pt idx="3">
                  <c:v>FY26 Q2-945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248</c:v>
                </c:pt>
                <c:pt idx="1">
                  <c:v>204</c:v>
                </c:pt>
                <c:pt idx="2">
                  <c:v>164</c:v>
                </c:pt>
                <c:pt idx="3">
                  <c:v>131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DF-401A-9F79-67579F67D21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FY 23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FY25 Q3-682</c:v>
                </c:pt>
                <c:pt idx="1">
                  <c:v>FY25 Q4-747</c:v>
                </c:pt>
                <c:pt idx="2">
                  <c:v>FY26 Q1-818</c:v>
                </c:pt>
                <c:pt idx="3">
                  <c:v>FY26 Q2-945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24</c:v>
                </c:pt>
                <c:pt idx="1">
                  <c:v>13</c:v>
                </c:pt>
                <c:pt idx="2">
                  <c:v>8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EDF-401A-9F79-67579F67D2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7062896"/>
        <c:axId val="1857067696"/>
      </c:areaChart>
      <c:catAx>
        <c:axId val="185706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7067696"/>
        <c:crosses val="autoZero"/>
        <c:auto val="1"/>
        <c:lblAlgn val="ctr"/>
        <c:lblOffset val="100"/>
        <c:noMultiLvlLbl val="0"/>
      </c:catAx>
      <c:valAx>
        <c:axId val="1857067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7062896"/>
        <c:crosses val="autoZero"/>
        <c:crossBetween val="midCat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0" dirty="0">
                <a:ln>
                  <a:solidFill>
                    <a:schemeClr val="tx1"/>
                  </a:solidFill>
                </a:ln>
              </a:rPr>
              <a:t>Pending Complaints by Board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Q3-682</c:v>
                </c:pt>
                <c:pt idx="1">
                  <c:v>FY25 Q4-747</c:v>
                </c:pt>
                <c:pt idx="2">
                  <c:v>FY26 Q1-818</c:v>
                </c:pt>
                <c:pt idx="3">
                  <c:v>FY26 Q2-945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327</c:v>
                </c:pt>
                <c:pt idx="1">
                  <c:v>380</c:v>
                </c:pt>
                <c:pt idx="2">
                  <c:v>409</c:v>
                </c:pt>
                <c:pt idx="3">
                  <c:v>468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11-423E-87D6-363436CD38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Q3-682</c:v>
                </c:pt>
                <c:pt idx="1">
                  <c:v>FY25 Q4-747</c:v>
                </c:pt>
                <c:pt idx="2">
                  <c:v>FY26 Q1-818</c:v>
                </c:pt>
                <c:pt idx="3">
                  <c:v>FY26 Q2-945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159</c:v>
                </c:pt>
                <c:pt idx="1">
                  <c:v>157</c:v>
                </c:pt>
                <c:pt idx="2">
                  <c:v>171</c:v>
                </c:pt>
                <c:pt idx="3">
                  <c:v>214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11-423E-87D6-363436CD38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MFT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Q3-682</c:v>
                </c:pt>
                <c:pt idx="1">
                  <c:v>FY25 Q4-747</c:v>
                </c:pt>
                <c:pt idx="2">
                  <c:v>FY26 Q1-818</c:v>
                </c:pt>
                <c:pt idx="3">
                  <c:v>FY26 Q2-945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45</c:v>
                </c:pt>
                <c:pt idx="1">
                  <c:v>42</c:v>
                </c:pt>
                <c:pt idx="2">
                  <c:v>54</c:v>
                </c:pt>
                <c:pt idx="3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411-423E-87D6-363436CD38B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PSY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Q3-682</c:v>
                </c:pt>
                <c:pt idx="1">
                  <c:v>FY25 Q4-747</c:v>
                </c:pt>
                <c:pt idx="2">
                  <c:v>FY26 Q1-818</c:v>
                </c:pt>
                <c:pt idx="3">
                  <c:v>FY26 Q2-945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151</c:v>
                </c:pt>
                <c:pt idx="1">
                  <c:v>168</c:v>
                </c:pt>
                <c:pt idx="2">
                  <c:v>184</c:v>
                </c:pt>
                <c:pt idx="3">
                  <c:v>203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411-423E-87D6-363436CD38B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696746704"/>
        <c:axId val="1696747184"/>
      </c:barChart>
      <c:catAx>
        <c:axId val="1696746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6747184"/>
        <c:crosses val="autoZero"/>
        <c:auto val="1"/>
        <c:lblAlgn val="ctr"/>
        <c:lblOffset val="100"/>
        <c:noMultiLvlLbl val="0"/>
      </c:catAx>
      <c:valAx>
        <c:axId val="1696747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674670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ln>
                  <a:solidFill>
                    <a:schemeClr val="tx1"/>
                  </a:solidFill>
                </a:ln>
              </a:rPr>
              <a:t>Priority 1 Complaints (Imminent Physical Harm and Sexual Misconduct)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Q3-69</c:v>
                </c:pt>
                <c:pt idx="1">
                  <c:v>FY25 Q4-88</c:v>
                </c:pt>
                <c:pt idx="2">
                  <c:v>FY26 Q1-100</c:v>
                </c:pt>
                <c:pt idx="3">
                  <c:v>FY26 Q2-109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47</c:v>
                </c:pt>
                <c:pt idx="1">
                  <c:v>57</c:v>
                </c:pt>
                <c:pt idx="2">
                  <c:v>62</c:v>
                </c:pt>
                <c:pt idx="3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3-4D11-A914-A557FC90BD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Q3-69</c:v>
                </c:pt>
                <c:pt idx="1">
                  <c:v>FY25 Q4-88</c:v>
                </c:pt>
                <c:pt idx="2">
                  <c:v>FY26 Q1-100</c:v>
                </c:pt>
                <c:pt idx="3">
                  <c:v>FY26 Q2-109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15</c:v>
                </c:pt>
                <c:pt idx="2">
                  <c:v>17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E3-4D11-A914-A557FC90BD4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MFT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Q3-69</c:v>
                </c:pt>
                <c:pt idx="1">
                  <c:v>FY25 Q4-88</c:v>
                </c:pt>
                <c:pt idx="2">
                  <c:v>FY26 Q1-100</c:v>
                </c:pt>
                <c:pt idx="3">
                  <c:v>FY26 Q2-109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6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E3-4D11-A914-A557FC90BD4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PSY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Q3-69</c:v>
                </c:pt>
                <c:pt idx="1">
                  <c:v>FY25 Q4-88</c:v>
                </c:pt>
                <c:pt idx="2">
                  <c:v>FY26 Q1-100</c:v>
                </c:pt>
                <c:pt idx="3">
                  <c:v>FY26 Q2-109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16</c:v>
                </c:pt>
                <c:pt idx="1">
                  <c:v>13</c:v>
                </c:pt>
                <c:pt idx="2">
                  <c:v>15</c:v>
                </c:pt>
                <c:pt idx="3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E3-4D11-A914-A557FC90BD4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697173440"/>
        <c:axId val="1697172480"/>
      </c:barChart>
      <c:catAx>
        <c:axId val="16971734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7172480"/>
        <c:crosses val="autoZero"/>
        <c:auto val="1"/>
        <c:lblAlgn val="ctr"/>
        <c:lblOffset val="100"/>
        <c:noMultiLvlLbl val="0"/>
      </c:catAx>
      <c:valAx>
        <c:axId val="16971724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71734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Resolved Complaints by Quarter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By Disciplinary Order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Q3-171</c:v>
                </c:pt>
                <c:pt idx="1">
                  <c:v>FY25 Q4-180</c:v>
                </c:pt>
                <c:pt idx="2">
                  <c:v>FY26 Q1-160</c:v>
                </c:pt>
                <c:pt idx="3">
                  <c:v>FY26 Q2-146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</c:v>
                </c:pt>
                <c:pt idx="1">
                  <c:v>41</c:v>
                </c:pt>
                <c:pt idx="2">
                  <c:v>19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D7-49C5-9523-1EB46D33DC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By Dismissal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Q3-171</c:v>
                </c:pt>
                <c:pt idx="1">
                  <c:v>FY25 Q4-180</c:v>
                </c:pt>
                <c:pt idx="2">
                  <c:v>FY26 Q1-160</c:v>
                </c:pt>
                <c:pt idx="3">
                  <c:v>FY26 Q2-146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149</c:v>
                </c:pt>
                <c:pt idx="1">
                  <c:v>139</c:v>
                </c:pt>
                <c:pt idx="2">
                  <c:v>141</c:v>
                </c:pt>
                <c:pt idx="3">
                  <c:v>118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D7-49C5-9523-1EB46D33DCB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23860096"/>
        <c:axId val="323862976"/>
      </c:barChart>
      <c:catAx>
        <c:axId val="323860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3862976"/>
        <c:crosses val="autoZero"/>
        <c:auto val="1"/>
        <c:lblAlgn val="ctr"/>
        <c:lblOffset val="100"/>
        <c:noMultiLvlLbl val="0"/>
      </c:catAx>
      <c:valAx>
        <c:axId val="32386297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2386009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gradFill>
          <a:gsLst>
            <a:gs pos="0">
              <a:schemeClr val="accent5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Contested Complaints Heard at SOAH</a:t>
            </a:r>
          </a:p>
        </c:rich>
      </c:tx>
      <c:layout>
        <c:manualLayout>
          <c:xMode val="edge"/>
          <c:yMode val="edge"/>
          <c:x val="0.33152523741412704"/>
          <c:y val="1.37319522912743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ln>
                <a:solidFill>
                  <a:schemeClr val="tx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Contested at SOAH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FY25 Q3</c:v>
                </c:pt>
                <c:pt idx="1">
                  <c:v>FY25 Q4</c:v>
                </c:pt>
                <c:pt idx="2">
                  <c:v>FY26 Q1</c:v>
                </c:pt>
                <c:pt idx="3">
                  <c:v>FY26 Q2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6</c:v>
                </c:pt>
                <c:pt idx="3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8E8-40BC-B7A8-7AE8C0DC131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953302959"/>
        <c:axId val="1953303439"/>
      </c:lineChart>
      <c:catAx>
        <c:axId val="1953302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3303439"/>
        <c:crosses val="autoZero"/>
        <c:auto val="1"/>
        <c:lblAlgn val="ctr"/>
        <c:lblOffset val="100"/>
        <c:noMultiLvlLbl val="0"/>
      </c:catAx>
      <c:valAx>
        <c:axId val="19533034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330295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 cmpd="dbl">
          <a:gradFill>
            <a:gsLst>
              <a:gs pos="18000">
                <a:srgbClr val="74C4E9"/>
              </a:gs>
              <a:gs pos="14000">
                <a:schemeClr val="accent1">
                  <a:lumMod val="45000"/>
                  <a:lumOff val="55000"/>
                </a:schemeClr>
              </a:gs>
              <a:gs pos="14000">
                <a:schemeClr val="accent1">
                  <a:lumMod val="45000"/>
                  <a:lumOff val="5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11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n>
            <a:solidFill>
              <a:schemeClr val="tx1"/>
            </a:solidFill>
          </a:ln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0.23523</cdr:x>
      <cdr:y>0.40582</cdr:y>
    </cdr:from>
    <cdr:to>
      <cdr:x>0.26818</cdr:x>
      <cdr:y>0.5848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3D564D7F-8DF4-0FA7-E2C5-811CD620F14F}"/>
            </a:ext>
          </a:extLst>
        </cdr:cNvPr>
        <cdr:cNvSpPr txBox="1"/>
      </cdr:nvSpPr>
      <cdr:spPr>
        <a:xfrm xmlns:a="http://schemas.openxmlformats.org/drawingml/2006/main">
          <a:off x="1911927" y="2199025"/>
          <a:ext cx="267855" cy="969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0.29113</cdr:x>
      <cdr:y>0.40213</cdr:y>
    </cdr:from>
    <cdr:to>
      <cdr:x>0.40363</cdr:x>
      <cdr:y>0.57088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130E0FD7-15F4-9AAD-68B0-FAAEDA4D08A0}"/>
            </a:ext>
          </a:extLst>
        </cdr:cNvPr>
        <cdr:cNvSpPr txBox="1"/>
      </cdr:nvSpPr>
      <cdr:spPr>
        <a:xfrm xmlns:a="http://schemas.openxmlformats.org/drawingml/2006/main">
          <a:off x="2366264" y="217898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0.65816</cdr:x>
      <cdr:y>0.39443</cdr:y>
    </cdr:from>
    <cdr:to>
      <cdr:x>0.77366</cdr:x>
      <cdr:y>0.43831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8A4B518B-99EE-187F-D77D-219F5986AEC2}"/>
            </a:ext>
          </a:extLst>
        </cdr:cNvPr>
        <cdr:cNvSpPr txBox="1"/>
      </cdr:nvSpPr>
      <cdr:spPr>
        <a:xfrm xmlns:a="http://schemas.openxmlformats.org/drawingml/2006/main">
          <a:off x="5819704" y="2137265"/>
          <a:ext cx="1021290" cy="2377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050" b="1" dirty="0"/>
        </a:p>
      </cdr:txBody>
    </cdr:sp>
  </cdr:relSizeAnchor>
  <cdr:relSizeAnchor xmlns:cdr="http://schemas.openxmlformats.org/drawingml/2006/chartDrawing">
    <cdr:from>
      <cdr:x>0.22522</cdr:x>
      <cdr:y>0.56528</cdr:y>
    </cdr:from>
    <cdr:to>
      <cdr:x>0.38264</cdr:x>
      <cdr:y>0.61422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B25DB018-817F-0082-6E41-9C67434F7388}"/>
            </a:ext>
          </a:extLst>
        </cdr:cNvPr>
        <cdr:cNvSpPr txBox="1"/>
      </cdr:nvSpPr>
      <cdr:spPr>
        <a:xfrm xmlns:a="http://schemas.openxmlformats.org/drawingml/2006/main">
          <a:off x="1830594" y="3063060"/>
          <a:ext cx="1279518" cy="2652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050" b="1" dirty="0"/>
        </a:p>
      </cdr:txBody>
    </cdr:sp>
  </cdr:relSizeAnchor>
  <cdr:relSizeAnchor xmlns:cdr="http://schemas.openxmlformats.org/drawingml/2006/chartDrawing">
    <cdr:from>
      <cdr:x>0.22522</cdr:x>
      <cdr:y>0.42012</cdr:y>
    </cdr:from>
    <cdr:to>
      <cdr:x>0.36736</cdr:x>
      <cdr:y>0.4684</cdr:y>
    </cdr:to>
    <cdr:sp macro="" textlink="">
      <cdr:nvSpPr>
        <cdr:cNvPr id="7" name="TextBox 6">
          <a:extLst xmlns:a="http://schemas.openxmlformats.org/drawingml/2006/main">
            <a:ext uri="{FF2B5EF4-FFF2-40B4-BE49-F238E27FC236}">
              <a16:creationId xmlns:a16="http://schemas.microsoft.com/office/drawing/2014/main" id="{72E87059-B7A5-362A-D72C-B55DF67C2620}"/>
            </a:ext>
          </a:extLst>
        </cdr:cNvPr>
        <cdr:cNvSpPr txBox="1"/>
      </cdr:nvSpPr>
      <cdr:spPr>
        <a:xfrm xmlns:a="http://schemas.openxmlformats.org/drawingml/2006/main">
          <a:off x="1830594" y="2276482"/>
          <a:ext cx="1155277" cy="26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050" b="1" dirty="0"/>
        </a:p>
      </cdr:txBody>
    </cdr:sp>
  </cdr:relSizeAnchor>
  <cdr:relSizeAnchor xmlns:cdr="http://schemas.openxmlformats.org/drawingml/2006/chartDrawing">
    <cdr:from>
      <cdr:x>0.59375</cdr:x>
      <cdr:y>0.19827</cdr:y>
    </cdr:from>
    <cdr:to>
      <cdr:x>0.70625</cdr:x>
      <cdr:y>0.36702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:a16="http://schemas.microsoft.com/office/drawing/2014/main" id="{6E18786A-B88E-E83E-79D7-D8A381E97A54}"/>
            </a:ext>
          </a:extLst>
        </cdr:cNvPr>
        <cdr:cNvSpPr txBox="1"/>
      </cdr:nvSpPr>
      <cdr:spPr>
        <a:xfrm xmlns:a="http://schemas.openxmlformats.org/drawingml/2006/main">
          <a:off x="4826000" y="107434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dirty="0"/>
            <a:t> </a:t>
          </a:r>
        </a:p>
      </cdr:txBody>
    </cdr:sp>
  </cdr:relSizeAnchor>
  <cdr:relSizeAnchor xmlns:cdr="http://schemas.openxmlformats.org/drawingml/2006/chartDrawing">
    <cdr:from>
      <cdr:x>0.2263</cdr:x>
      <cdr:y>0.24966</cdr:y>
    </cdr:from>
    <cdr:to>
      <cdr:x>0.34081</cdr:x>
      <cdr:y>0.29652</cdr:y>
    </cdr:to>
    <cdr:sp macro="" textlink="">
      <cdr:nvSpPr>
        <cdr:cNvPr id="10" name="TextBox 9">
          <a:extLst xmlns:a="http://schemas.openxmlformats.org/drawingml/2006/main">
            <a:ext uri="{FF2B5EF4-FFF2-40B4-BE49-F238E27FC236}">
              <a16:creationId xmlns:a16="http://schemas.microsoft.com/office/drawing/2014/main" id="{D9BD2342-1AEC-1193-222B-37E067666E44}"/>
            </a:ext>
          </a:extLst>
        </cdr:cNvPr>
        <cdr:cNvSpPr txBox="1"/>
      </cdr:nvSpPr>
      <cdr:spPr>
        <a:xfrm xmlns:a="http://schemas.openxmlformats.org/drawingml/2006/main">
          <a:off x="2643403" y="1612740"/>
          <a:ext cx="1337559" cy="3027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b="1" kern="1200" dirty="0"/>
            <a:t>1-Non Compliant</a:t>
          </a:r>
          <a:endParaRPr lang="en-US" sz="1100" b="1" kern="1200" dirty="0"/>
        </a:p>
      </cdr:txBody>
    </cdr:sp>
  </cdr:relSizeAnchor>
  <cdr:relSizeAnchor xmlns:cdr="http://schemas.openxmlformats.org/drawingml/2006/chartDrawing">
    <cdr:from>
      <cdr:x>0.88883</cdr:x>
      <cdr:y>0.42606</cdr:y>
    </cdr:from>
    <cdr:to>
      <cdr:x>0.99224</cdr:x>
      <cdr:y>0.59481</cdr:y>
    </cdr:to>
    <cdr:sp macro="" textlink="">
      <cdr:nvSpPr>
        <cdr:cNvPr id="11" name="TextBox 10">
          <a:extLst xmlns:a="http://schemas.openxmlformats.org/drawingml/2006/main">
            <a:ext uri="{FF2B5EF4-FFF2-40B4-BE49-F238E27FC236}">
              <a16:creationId xmlns:a16="http://schemas.microsoft.com/office/drawing/2014/main" id="{EF171752-1751-9E62-67B5-8F0913EDC7F5}"/>
            </a:ext>
          </a:extLst>
        </cdr:cNvPr>
        <cdr:cNvSpPr txBox="1"/>
      </cdr:nvSpPr>
      <cdr:spPr>
        <a:xfrm xmlns:a="http://schemas.openxmlformats.org/drawingml/2006/main">
          <a:off x="7859319" y="230866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kern="1200" dirty="0"/>
        </a:p>
      </cdr:txBody>
    </cdr:sp>
  </cdr:relSizeAnchor>
  <cdr:relSizeAnchor xmlns:cdr="http://schemas.openxmlformats.org/drawingml/2006/chartDrawing">
    <cdr:from>
      <cdr:x>0.23117</cdr:x>
      <cdr:y>0.63155</cdr:y>
    </cdr:from>
    <cdr:to>
      <cdr:x>0.34123</cdr:x>
      <cdr:y>0.68417</cdr:y>
    </cdr:to>
    <cdr:sp macro="" textlink="">
      <cdr:nvSpPr>
        <cdr:cNvPr id="12" name="TextBox 11">
          <a:extLst xmlns:a="http://schemas.openxmlformats.org/drawingml/2006/main">
            <a:ext uri="{FF2B5EF4-FFF2-40B4-BE49-F238E27FC236}">
              <a16:creationId xmlns:a16="http://schemas.microsoft.com/office/drawing/2014/main" id="{C72E5D3F-ABCB-8E39-FB1F-02DDD46E2BAF}"/>
            </a:ext>
          </a:extLst>
        </cdr:cNvPr>
        <cdr:cNvSpPr txBox="1"/>
      </cdr:nvSpPr>
      <cdr:spPr>
        <a:xfrm xmlns:a="http://schemas.openxmlformats.org/drawingml/2006/main">
          <a:off x="2700177" y="4079655"/>
          <a:ext cx="1285580" cy="3399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b="1" kern="1200" dirty="0"/>
            <a:t>1 Non-Compliant</a:t>
          </a:r>
          <a:endParaRPr lang="en-US" sz="1100" b="1" kern="1200" dirty="0"/>
        </a:p>
      </cdr:txBody>
    </cdr:sp>
  </cdr:relSizeAnchor>
  <cdr:relSizeAnchor xmlns:cdr="http://schemas.openxmlformats.org/drawingml/2006/chartDrawing">
    <cdr:from>
      <cdr:x>0.4551</cdr:x>
      <cdr:y>0.63479</cdr:y>
    </cdr:from>
    <cdr:to>
      <cdr:x>0.55501</cdr:x>
      <cdr:y>0.69839</cdr:y>
    </cdr:to>
    <cdr:sp macro="" textlink="">
      <cdr:nvSpPr>
        <cdr:cNvPr id="14" name="TextBox 13">
          <a:extLst xmlns:a="http://schemas.openxmlformats.org/drawingml/2006/main">
            <a:ext uri="{FF2B5EF4-FFF2-40B4-BE49-F238E27FC236}">
              <a16:creationId xmlns:a16="http://schemas.microsoft.com/office/drawing/2014/main" id="{DAC5CBAD-23B3-A811-B8FC-225EAE3C5CF7}"/>
            </a:ext>
          </a:extLst>
        </cdr:cNvPr>
        <cdr:cNvSpPr txBox="1"/>
      </cdr:nvSpPr>
      <cdr:spPr>
        <a:xfrm xmlns:a="http://schemas.openxmlformats.org/drawingml/2006/main">
          <a:off x="5315843" y="4100583"/>
          <a:ext cx="1167021" cy="4108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b="1" kern="1200" dirty="0"/>
            <a:t>1 Non-Compliant</a:t>
          </a:r>
          <a:endParaRPr lang="en-US" sz="1100" b="1" kern="1200" dirty="0"/>
        </a:p>
      </cdr:txBody>
    </cdr:sp>
  </cdr:relSizeAnchor>
  <cdr:relSizeAnchor xmlns:cdr="http://schemas.openxmlformats.org/drawingml/2006/chartDrawing">
    <cdr:from>
      <cdr:x>0.66743</cdr:x>
      <cdr:y>0.63486</cdr:y>
    </cdr:from>
    <cdr:to>
      <cdr:x>0.75966</cdr:x>
      <cdr:y>0.80386</cdr:y>
    </cdr:to>
    <cdr:sp macro="" textlink="">
      <cdr:nvSpPr>
        <cdr:cNvPr id="15" name="TextBox 14">
          <a:extLst xmlns:a="http://schemas.openxmlformats.org/drawingml/2006/main">
            <a:ext uri="{FF2B5EF4-FFF2-40B4-BE49-F238E27FC236}">
              <a16:creationId xmlns:a16="http://schemas.microsoft.com/office/drawing/2014/main" id="{B0729749-DB3E-AA84-C8B3-C9B8B2F1E9EE}"/>
            </a:ext>
          </a:extLst>
        </cdr:cNvPr>
        <cdr:cNvSpPr txBox="1"/>
      </cdr:nvSpPr>
      <cdr:spPr>
        <a:xfrm xmlns:a="http://schemas.openxmlformats.org/drawingml/2006/main">
          <a:off x="7796008" y="4101090"/>
          <a:ext cx="1077313" cy="10917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050" b="1" kern="1200" dirty="0"/>
            <a:t>1 Non-Compliant</a:t>
          </a:r>
        </a:p>
      </cdr:txBody>
    </cdr:sp>
  </cdr:relSizeAnchor>
  <cdr:relSizeAnchor xmlns:cdr="http://schemas.openxmlformats.org/drawingml/2006/chartDrawing">
    <cdr:from>
      <cdr:x>0.45388</cdr:x>
      <cdr:y>0.29208</cdr:y>
    </cdr:from>
    <cdr:to>
      <cdr:x>0.54611</cdr:x>
      <cdr:y>0.34043</cdr:y>
    </cdr:to>
    <cdr:sp macro="" textlink="">
      <cdr:nvSpPr>
        <cdr:cNvPr id="16" name="TextBox 15">
          <a:extLst xmlns:a="http://schemas.openxmlformats.org/drawingml/2006/main">
            <a:ext uri="{FF2B5EF4-FFF2-40B4-BE49-F238E27FC236}">
              <a16:creationId xmlns:a16="http://schemas.microsoft.com/office/drawing/2014/main" id="{9218C19C-B845-0723-D065-1B94E102E4E9}"/>
            </a:ext>
          </a:extLst>
        </cdr:cNvPr>
        <cdr:cNvSpPr txBox="1"/>
      </cdr:nvSpPr>
      <cdr:spPr>
        <a:xfrm xmlns:a="http://schemas.openxmlformats.org/drawingml/2006/main">
          <a:off x="5301704" y="1886761"/>
          <a:ext cx="1077313" cy="3123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b="1" kern="1200" dirty="0"/>
            <a:t>1 Non-Compliant</a:t>
          </a:r>
        </a:p>
      </cdr:txBody>
    </cdr:sp>
  </cdr:relSizeAnchor>
  <cdr:relSizeAnchor xmlns:cdr="http://schemas.openxmlformats.org/drawingml/2006/chartDrawing">
    <cdr:from>
      <cdr:x>0.88349</cdr:x>
      <cdr:y>0.62675</cdr:y>
    </cdr:from>
    <cdr:to>
      <cdr:x>0.97572</cdr:x>
      <cdr:y>0.79574</cdr:y>
    </cdr:to>
    <cdr:sp macro="" textlink="">
      <cdr:nvSpPr>
        <cdr:cNvPr id="17" name="TextBox 16">
          <a:extLst xmlns:a="http://schemas.openxmlformats.org/drawingml/2006/main">
            <a:ext uri="{FF2B5EF4-FFF2-40B4-BE49-F238E27FC236}">
              <a16:creationId xmlns:a16="http://schemas.microsoft.com/office/drawing/2014/main" id="{44D8985F-55FD-DC57-7255-232151814578}"/>
            </a:ext>
          </a:extLst>
        </cdr:cNvPr>
        <cdr:cNvSpPr txBox="1"/>
      </cdr:nvSpPr>
      <cdr:spPr>
        <a:xfrm xmlns:a="http://schemas.openxmlformats.org/drawingml/2006/main">
          <a:off x="8759168" y="339117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b="1" kern="1200" dirty="0"/>
            <a:t>1 Non-Compliant</a:t>
          </a:r>
        </a:p>
      </cdr:txBody>
    </cdr:sp>
  </cdr:relSizeAnchor>
  <cdr:relSizeAnchor xmlns:cdr="http://schemas.openxmlformats.org/drawingml/2006/chartDrawing">
    <cdr:from>
      <cdr:x>0.89984</cdr:x>
      <cdr:y>0.32055</cdr:y>
    </cdr:from>
    <cdr:to>
      <cdr:x>0.99207</cdr:x>
      <cdr:y>0.48955</cdr:y>
    </cdr:to>
    <cdr:sp macro="" textlink="">
      <cdr:nvSpPr>
        <cdr:cNvPr id="6" name="TextBox 5">
          <a:extLst xmlns:a="http://schemas.openxmlformats.org/drawingml/2006/main">
            <a:ext uri="{FF2B5EF4-FFF2-40B4-BE49-F238E27FC236}">
              <a16:creationId xmlns:a16="http://schemas.microsoft.com/office/drawing/2014/main" id="{86E3B9A9-C85A-43E3-2457-75B41E680D14}"/>
            </a:ext>
          </a:extLst>
        </cdr:cNvPr>
        <cdr:cNvSpPr txBox="1"/>
      </cdr:nvSpPr>
      <cdr:spPr>
        <a:xfrm xmlns:a="http://schemas.openxmlformats.org/drawingml/2006/main">
          <a:off x="8921204" y="173443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kern="1200" dirty="0"/>
        </a:p>
      </cdr:txBody>
    </cdr:sp>
  </cdr:relSizeAnchor>
  <cdr:relSizeAnchor xmlns:cdr="http://schemas.openxmlformats.org/drawingml/2006/chartDrawing">
    <cdr:from>
      <cdr:x>0.66989</cdr:x>
      <cdr:y>0.29143</cdr:y>
    </cdr:from>
    <cdr:to>
      <cdr:x>0.76212</cdr:x>
      <cdr:y>0.46043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:a16="http://schemas.microsoft.com/office/drawing/2014/main" id="{A9B83699-A1D6-A599-AE4E-B91B861C5FC9}"/>
            </a:ext>
          </a:extLst>
        </cdr:cNvPr>
        <cdr:cNvSpPr txBox="1"/>
      </cdr:nvSpPr>
      <cdr:spPr>
        <a:xfrm xmlns:a="http://schemas.openxmlformats.org/drawingml/2006/main">
          <a:off x="7824798" y="1882573"/>
          <a:ext cx="1077313" cy="10917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b="1" kern="1200" dirty="0"/>
            <a:t>1- Non-Compliant</a:t>
          </a:r>
          <a:endParaRPr lang="en-US" sz="1100" b="1" kern="1200" dirty="0"/>
        </a:p>
      </cdr:txBody>
    </cdr:sp>
  </cdr:relSizeAnchor>
  <cdr:relSizeAnchor xmlns:cdr="http://schemas.openxmlformats.org/drawingml/2006/chartDrawing">
    <cdr:from>
      <cdr:x>0.88874</cdr:x>
      <cdr:y>0.3976</cdr:y>
    </cdr:from>
    <cdr:to>
      <cdr:x>0.98865</cdr:x>
      <cdr:y>0.4612</cdr:y>
    </cdr:to>
    <cdr:sp macro="" textlink="">
      <cdr:nvSpPr>
        <cdr:cNvPr id="18" name="TextBox 1">
          <a:extLst xmlns:a="http://schemas.openxmlformats.org/drawingml/2006/main">
            <a:ext uri="{FF2B5EF4-FFF2-40B4-BE49-F238E27FC236}">
              <a16:creationId xmlns:a16="http://schemas.microsoft.com/office/drawing/2014/main" id="{9DE0CA4D-32FD-0635-4FAE-59DFB4554F9B}"/>
            </a:ext>
          </a:extLst>
        </cdr:cNvPr>
        <cdr:cNvSpPr txBox="1"/>
      </cdr:nvSpPr>
      <cdr:spPr>
        <a:xfrm xmlns:a="http://schemas.openxmlformats.org/drawingml/2006/main">
          <a:off x="10381094" y="2568389"/>
          <a:ext cx="1167021" cy="4108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b="1" kern="1200" dirty="0"/>
            <a:t>1 Non-Compliant</a:t>
          </a:r>
          <a:endParaRPr lang="en-US" sz="1100" b="1" kern="1200" dirty="0"/>
        </a:p>
      </cdr:txBody>
    </cdr:sp>
  </cdr:relSizeAnchor>
  <cdr:relSizeAnchor xmlns:cdr="http://schemas.openxmlformats.org/drawingml/2006/chartDrawing">
    <cdr:from>
      <cdr:x>0.89042</cdr:x>
      <cdr:y>0.29562</cdr:y>
    </cdr:from>
    <cdr:to>
      <cdr:x>0.99033</cdr:x>
      <cdr:y>0.35922</cdr:y>
    </cdr:to>
    <cdr:sp macro="" textlink="">
      <cdr:nvSpPr>
        <cdr:cNvPr id="19" name="TextBox 1">
          <a:extLst xmlns:a="http://schemas.openxmlformats.org/drawingml/2006/main">
            <a:ext uri="{FF2B5EF4-FFF2-40B4-BE49-F238E27FC236}">
              <a16:creationId xmlns:a16="http://schemas.microsoft.com/office/drawing/2014/main" id="{9DE0CA4D-32FD-0635-4FAE-59DFB4554F9B}"/>
            </a:ext>
          </a:extLst>
        </cdr:cNvPr>
        <cdr:cNvSpPr txBox="1"/>
      </cdr:nvSpPr>
      <cdr:spPr>
        <a:xfrm xmlns:a="http://schemas.openxmlformats.org/drawingml/2006/main">
          <a:off x="10400759" y="1909628"/>
          <a:ext cx="1167021" cy="4108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b="1" kern="1200" dirty="0"/>
            <a:t>1 Non-Compliant</a:t>
          </a:r>
          <a:endParaRPr lang="en-US" sz="1100" b="1" kern="12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34C9F-BBD0-BB4E-E886-4A415ADC0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2FBECB-6421-6B83-0F8D-BEA7A6855C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11C832-3117-C2DA-EFA5-012819379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BD2F8-5884-45F9-2F6A-5AA04E259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4984C-A0A8-934A-F3B2-6A2734409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75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28B93-E38F-892B-4414-C2EF3AC9D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831CC4-A1E1-1A63-62CF-9C4BD1829B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07790-2453-2BB1-4284-7ADECCA53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E1785-3CCF-AD3A-55AC-1C3C96D37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7396D-64A0-943F-523C-823BB0146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4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98C0F2-A166-35B4-C417-9E35F9F4B7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6A6EE6-837A-2150-50CC-8CEBA97357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3F1FE-4642-F4DD-60BA-EB621A816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2A882-0509-BA4D-FD59-D36D2DB2A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3D033-E44C-1913-B38A-C7AACDD4D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966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D3678-971B-72D9-4ACA-8722976BD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9524E3-3056-774F-B340-57F0E56F6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B2F77-F134-88A4-9F25-042D4CE63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79005A-31B9-A13E-3ADC-66B680A71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AE5D8-D3B2-65CC-423C-661BD7CA4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30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6A1F6-FF97-B852-770A-629566EE9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7E990-C74D-0650-8A0D-F0F64E3AAA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2BD75-E42A-A6B0-FEFE-A6118423D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36AE0-813F-0F00-0D5B-0B8A4FDC1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4F0DA-1D7D-E978-A34A-5D8B8B39E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882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6F860-B273-AD61-E27B-098B344EA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AFA8E-E51F-B9DD-3137-100AB183FB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14516B-5BA2-BF82-CEDE-4C6F08473C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3F98D4-2549-6744-B309-E42CA2F98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1DEBC-B6EC-2EB5-31EC-21223A356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BD750-F2D9-C476-2677-CE730A7C6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751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49F51-15B6-AF90-A0A8-A4F002846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532B6C-C3EC-DFC3-332C-F82BEDCA8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C6469B-A7A1-ACFC-9FC0-6E2A03138E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95EDDB-FB8D-6385-4798-5CCDDDF8AD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1ECD22-D026-75B3-8018-1A2685DC6B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DDF641-6710-4D4C-C42E-E7FED97D2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CF6B30-2490-6705-45CB-3C525AFB1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494B84-02E0-3796-6AA9-2AF30BBC2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5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4F4D1-0C45-6E49-8285-BFDFB13F4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72F49-25CF-5FFA-BB6B-FB8FDFBA6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95BA02-2B1F-20C0-AE70-6226A7333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BF176C-255F-9E6A-B796-7695ECC80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25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CBBCE8-7D04-8361-27CA-4B20BEA9E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2F3D9C-0541-1CED-3956-70AA700E3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34BC95-57F9-9E0D-5B22-8365F85EF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20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EF681-B35A-18F9-8B21-3A4E0BC54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30194-46EF-5ADA-0581-26874A515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476FA2-B9FA-7215-29F0-592B94E7E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6B16A-5CBA-85A5-48A5-807DB483E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6C282-D408-F400-9425-7F9BE4A1B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A3478-240C-AAFD-2FDB-1865EA161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592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E11EF-CF25-691C-8DBF-4D7B705D6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5F6A67-862E-3C0C-4150-45D942C805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2C371E-2204-5FAA-DBC5-8641B8DB88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0B978E-4623-CBE4-DE63-586AF957D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48F1B5-D6BE-AD8E-5AF8-735B614F4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32C3B-42BF-41B6-D0A8-28F3F977F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76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E4662D-73E3-1B3B-64B9-ECEE28931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2ED549-BC9B-E148-8E13-50A1F877C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AB384B-D534-983D-CE63-99BDB0F97B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33ED18-EE46-4029-B1B4-58895BFA650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C301F0-A310-355B-69B7-FF13272934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91409-7399-3FB2-6E62-9FC48E3AE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5D19A-BD40-4EB0-8C7A-3095BD4E1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77D6B2E-37A3-429E-A37C-F30ED6487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EAD642-85CF-4750-8432-7C80C901F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1723" y="-1"/>
            <a:ext cx="12225953" cy="6868071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33EEAE-15D5-4119-8C1E-89D943F9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41959" y="-3"/>
            <a:ext cx="11772269" cy="6868074"/>
          </a:xfrm>
          <a:prstGeom prst="rect">
            <a:avLst/>
          </a:prstGeom>
          <a:gradFill>
            <a:gsLst>
              <a:gs pos="21000">
                <a:schemeClr val="accent1">
                  <a:lumMod val="50000"/>
                  <a:alpha val="83000"/>
                </a:schemeClr>
              </a:gs>
              <a:gs pos="100000">
                <a:schemeClr val="accent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0D8B3B-9B80-4025-B934-26DC7D7CD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5200" y="0"/>
            <a:ext cx="3623374" cy="686807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0"/>
                </a:schemeClr>
              </a:gs>
              <a:gs pos="99000">
                <a:srgbClr val="000000">
                  <a:alpha val="41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64D5D5-227B-4F66-9AEA-46F570E79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5875" y="-3"/>
            <a:ext cx="12233581" cy="6868076"/>
          </a:xfrm>
          <a:prstGeom prst="rect">
            <a:avLst/>
          </a:prstGeom>
          <a:gradFill>
            <a:gsLst>
              <a:gs pos="3000">
                <a:schemeClr val="accent1">
                  <a:lumMod val="75000"/>
                  <a:alpha val="0"/>
                </a:schemeClr>
              </a:gs>
              <a:gs pos="100000">
                <a:srgbClr val="000000">
                  <a:alpha val="73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6B67A4-D328-4747-A82B-65E84FA46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484334" y="-861824"/>
            <a:ext cx="6861931" cy="8597859"/>
          </a:xfrm>
          <a:prstGeom prst="rect">
            <a:avLst/>
          </a:prstGeom>
          <a:gradFill>
            <a:gsLst>
              <a:gs pos="3000">
                <a:schemeClr val="accent1">
                  <a:lumMod val="75000"/>
                  <a:alpha val="0"/>
                </a:schemeClr>
              </a:gs>
              <a:gs pos="100000">
                <a:srgbClr val="000000">
                  <a:alpha val="27000"/>
                </a:srgb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5A1B09C-1565-46F8-B70F-621C5EB4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993193">
            <a:off x="1186972" y="1089049"/>
            <a:ext cx="4967533" cy="4988390"/>
          </a:xfrm>
          <a:prstGeom prst="ellipse">
            <a:avLst/>
          </a:prstGeom>
          <a:gradFill>
            <a:gsLst>
              <a:gs pos="0">
                <a:schemeClr val="accent1">
                  <a:alpha val="26000"/>
                </a:schemeClr>
              </a:gs>
              <a:gs pos="85000">
                <a:schemeClr val="accent1">
                  <a:lumMod val="60000"/>
                  <a:lumOff val="4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51A609-5EC5-DF21-4E64-C504329BF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9343" y="818984"/>
            <a:ext cx="7907924" cy="3178689"/>
          </a:xfrm>
        </p:spPr>
        <p:txBody>
          <a:bodyPr>
            <a:normAutofit/>
          </a:bodyPr>
          <a:lstStyle/>
          <a:p>
            <a:pPr algn="l"/>
            <a:r>
              <a:rPr lang="fr-FR" sz="4800" b="1" i="0" dirty="0">
                <a:solidFill>
                  <a:srgbClr val="FFFFFF"/>
                </a:solidFill>
                <a:effectLst/>
                <a:latin typeface="-apple-system"/>
              </a:rPr>
              <a:t>FY 2</a:t>
            </a:r>
            <a:r>
              <a:rPr lang="fr-FR" sz="4800" b="1" dirty="0">
                <a:solidFill>
                  <a:srgbClr val="FFFFFF"/>
                </a:solidFill>
                <a:latin typeface="-apple-system"/>
              </a:rPr>
              <a:t>6 Q2</a:t>
            </a:r>
            <a:r>
              <a:rPr lang="fr-FR" sz="4800" b="1" i="0" dirty="0">
                <a:solidFill>
                  <a:srgbClr val="FFFFFF"/>
                </a:solidFill>
                <a:effectLst/>
                <a:latin typeface="-apple-system"/>
              </a:rPr>
              <a:t> Enforcement Report</a:t>
            </a:r>
            <a:endParaRPr lang="en-US" sz="4800" dirty="0">
              <a:solidFill>
                <a:srgbClr val="FFFFF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C516CC8-80AC-446C-A56E-9F54B7210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4490110"/>
            <a:ext cx="12217710" cy="237796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0000"/>
                </a:schemeClr>
              </a:gs>
              <a:gs pos="99000">
                <a:srgbClr val="000000">
                  <a:alpha val="34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F4D544-317D-929B-8C60-8D44F2CCDE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85397" y="4960961"/>
            <a:ext cx="7055893" cy="1078054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FFFF"/>
                </a:solidFill>
              </a:rPr>
              <a:t>(December 1, 2025- February 28, 2026)</a:t>
            </a:r>
          </a:p>
        </p:txBody>
      </p:sp>
    </p:spTree>
    <p:extLst>
      <p:ext uri="{BB962C8B-B14F-4D97-AF65-F5344CB8AC3E}">
        <p14:creationId xmlns:p14="http://schemas.microsoft.com/office/powerpoint/2010/main" val="2323797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B311287-FF78-8928-682B-AE8B3440E8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4067261"/>
              </p:ext>
            </p:extLst>
          </p:nvPr>
        </p:nvGraphicFramePr>
        <p:xfrm>
          <a:off x="228600" y="201168"/>
          <a:ext cx="11695176" cy="6473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304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AE97CDA8-9C5C-023B-E91C-4DCDCC89BA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7955502"/>
              </p:ext>
            </p:extLst>
          </p:nvPr>
        </p:nvGraphicFramePr>
        <p:xfrm>
          <a:off x="196646" y="216310"/>
          <a:ext cx="11680722" cy="6459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B53340D-EDF2-0947-61E4-45F9448F1A5F}"/>
              </a:ext>
            </a:extLst>
          </p:cNvPr>
          <p:cNvSpPr txBox="1"/>
          <p:nvPr/>
        </p:nvSpPr>
        <p:spPr>
          <a:xfrm>
            <a:off x="2019199" y="1698243"/>
            <a:ext cx="994764" cy="261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786988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FB351-1693-B22A-86A4-B5522119B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89586BD-F6A5-8894-7562-FD789BA780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9559144"/>
              </p:ext>
            </p:extLst>
          </p:nvPr>
        </p:nvGraphicFramePr>
        <p:xfrm>
          <a:off x="838200" y="471341"/>
          <a:ext cx="10515600" cy="570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3757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422C0-21D9-49BF-DE3F-32FD655B7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237C409-BBE5-8AD6-1B70-903866B327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502015"/>
              </p:ext>
            </p:extLst>
          </p:nvPr>
        </p:nvGraphicFramePr>
        <p:xfrm>
          <a:off x="838200" y="471341"/>
          <a:ext cx="10515600" cy="570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12334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CD4AEF6-6ACC-1D2E-3F83-FB1416F69F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6170104"/>
              </p:ext>
            </p:extLst>
          </p:nvPr>
        </p:nvGraphicFramePr>
        <p:xfrm>
          <a:off x="301752" y="228600"/>
          <a:ext cx="11667744" cy="642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98441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A93E658-AFC5-9C59-C1FF-DC608736B1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8818755"/>
              </p:ext>
            </p:extLst>
          </p:nvPr>
        </p:nvGraphicFramePr>
        <p:xfrm>
          <a:off x="237744" y="283464"/>
          <a:ext cx="11612879" cy="6345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863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A5069F3-3279-6F17-DD77-F212DFE1B4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9247157"/>
              </p:ext>
            </p:extLst>
          </p:nvPr>
        </p:nvGraphicFramePr>
        <p:xfrm>
          <a:off x="235973" y="245806"/>
          <a:ext cx="11680723" cy="6351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7249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692DBB1-0CC5-D669-7C95-C271D20DF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7914678"/>
              </p:ext>
            </p:extLst>
          </p:nvPr>
        </p:nvGraphicFramePr>
        <p:xfrm>
          <a:off x="324464" y="304800"/>
          <a:ext cx="11690751" cy="634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31017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E4A7947-B17B-DF9A-78E5-D6E264B355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5962155"/>
              </p:ext>
            </p:extLst>
          </p:nvPr>
        </p:nvGraphicFramePr>
        <p:xfrm>
          <a:off x="201168" y="265176"/>
          <a:ext cx="11731752" cy="6382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1460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E25D6E3-DA8C-D976-6CA1-24E4ACA8C6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442578"/>
              </p:ext>
            </p:extLst>
          </p:nvPr>
        </p:nvGraphicFramePr>
        <p:xfrm>
          <a:off x="265176" y="228600"/>
          <a:ext cx="11585448" cy="6446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47553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A5F11AA-72DE-EF4E-3219-EB3BCD1824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707967"/>
              </p:ext>
            </p:extLst>
          </p:nvPr>
        </p:nvGraphicFramePr>
        <p:xfrm>
          <a:off x="210312" y="246888"/>
          <a:ext cx="11750040" cy="6355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4217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CC5171E-AD32-9232-343D-5078F5236D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0005140"/>
              </p:ext>
            </p:extLst>
          </p:nvPr>
        </p:nvGraphicFramePr>
        <p:xfrm>
          <a:off x="219456" y="237744"/>
          <a:ext cx="11713464" cy="6419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20255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09A8355-3CAA-E83C-4B67-4263E6B755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4143548"/>
              </p:ext>
            </p:extLst>
          </p:nvPr>
        </p:nvGraphicFramePr>
        <p:xfrm>
          <a:off x="246888" y="292608"/>
          <a:ext cx="11649456" cy="6382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6685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2896</TotalTime>
  <Words>112</Words>
  <Application>Microsoft Office PowerPoint</Application>
  <PresentationFormat>Widescreen</PresentationFormat>
  <Paragraphs>34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-apple-system</vt:lpstr>
      <vt:lpstr>Aptos</vt:lpstr>
      <vt:lpstr>Aptos Display</vt:lpstr>
      <vt:lpstr>Arial</vt:lpstr>
      <vt:lpstr>Office Theme</vt:lpstr>
      <vt:lpstr>FY 26 Q2 Enforcement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Alfonso Fernandez</dc:creator>
  <cp:lastModifiedBy>Darrel Spinks</cp:lastModifiedBy>
  <cp:revision>53</cp:revision>
  <dcterms:created xsi:type="dcterms:W3CDTF">2024-10-30T12:56:54Z</dcterms:created>
  <dcterms:modified xsi:type="dcterms:W3CDTF">2026-03-16T19:31:16Z</dcterms:modified>
</cp:coreProperties>
</file>